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411" r:id="rId3"/>
    <p:sldId id="380" r:id="rId4"/>
    <p:sldId id="309" r:id="rId5"/>
    <p:sldId id="310" r:id="rId6"/>
    <p:sldId id="311" r:id="rId7"/>
    <p:sldId id="318" r:id="rId8"/>
    <p:sldId id="324" r:id="rId9"/>
    <p:sldId id="312" r:id="rId10"/>
    <p:sldId id="325" r:id="rId11"/>
    <p:sldId id="378" r:id="rId12"/>
    <p:sldId id="379" r:id="rId13"/>
    <p:sldId id="327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71" r:id="rId22"/>
    <p:sldId id="269" r:id="rId23"/>
    <p:sldId id="270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notesMaster" Target="notesMasters/notesMaster1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2" y="1122365"/>
            <a:ext cx="6858010" cy="238760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2" y="3602043"/>
            <a:ext cx="6858010" cy="165576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85" y="365126"/>
            <a:ext cx="1971678" cy="581184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6"/>
            <a:ext cx="5800734" cy="581184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12" cy="2852741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12" cy="150018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1" y="1825628"/>
            <a:ext cx="3886206" cy="43513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7" y="1825628"/>
            <a:ext cx="3886206" cy="43513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6"/>
            <a:ext cx="7886712" cy="13255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5"/>
            <a:ext cx="3868346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9"/>
            <a:ext cx="3868346" cy="368459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7" y="1681165"/>
            <a:ext cx="388739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7" y="2505079"/>
            <a:ext cx="3887397" cy="368459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1"/>
            <a:ext cx="2949182" cy="16002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7" y="987426"/>
            <a:ext cx="4629157" cy="487363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3"/>
            <a:ext cx="2949182" cy="381159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1"/>
            <a:ext cx="2949182" cy="16002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7" y="987426"/>
            <a:ext cx="4629157" cy="487363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3"/>
            <a:ext cx="2949182" cy="381159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712" cy="1325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825628"/>
            <a:ext cx="7886712" cy="4351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1" y="6356359"/>
            <a:ext cx="2057403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5" y="6356359"/>
            <a:ext cx="3086105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60" y="6356359"/>
            <a:ext cx="2057403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8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en-US">
                <a:latin typeface="Ubuntu" panose="020B0504030602030204" charset="0"/>
                <a:cs typeface="Ubuntu" panose="020B0504030602030204" charset="0"/>
              </a:rPr>
              <a:t>Modeling phylogenetic change - </a:t>
            </a:r>
            <a:br>
              <a:rPr lang="en-US" altLang="en-US">
                <a:latin typeface="Ubuntu" panose="020B0504030602030204" charset="0"/>
                <a:cs typeface="Ubuntu" panose="020B0504030602030204" charset="0"/>
              </a:rPr>
            </a:br>
            <a:r>
              <a:rPr lang="en-US" altLang="en-US">
                <a:latin typeface="Ubuntu" panose="020B0504030602030204" charset="0"/>
                <a:cs typeface="Ubuntu" panose="020B0504030602030204" charset="0"/>
              </a:rPr>
              <a:t>Wrap up from last time</a:t>
            </a:r>
            <a:endParaRPr lang="en-US" altLang="en-US">
              <a:latin typeface="Ubuntu" panose="020B0504030602030204" charset="0"/>
              <a:cs typeface="Ubuntu" panose="020B050403060203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217535" cy="5010150"/>
          </a:xfrm>
        </p:spPr>
        <p:txBody>
          <a:bodyPr/>
          <a:p>
            <a:pPr marL="0" indent="0">
              <a:buNone/>
            </a:pPr>
            <a:r>
              <a:rPr lang="en-US" altLang="en-US">
                <a:latin typeface="Ubuntu" panose="020B0504030602030204" charset="0"/>
                <a:cs typeface="Ubuntu" panose="020B0504030602030204" charset="0"/>
              </a:rPr>
              <a:t>Questions: </a:t>
            </a:r>
            <a:endParaRPr lang="en-US" altLang="en-US">
              <a:latin typeface="Ubuntu" panose="020B0504030602030204" charset="0"/>
              <a:cs typeface="Ubuntu" panose="020B0504030602030204" charset="0"/>
            </a:endParaRPr>
          </a:p>
          <a:p>
            <a:pPr marL="0" indent="0">
              <a:buNone/>
            </a:pPr>
            <a:r>
              <a:rPr lang="en-US" altLang="en-US">
                <a:latin typeface="Ubuntu" panose="020B0504030602030204" charset="0"/>
                <a:cs typeface="Ubuntu" panose="020B0504030602030204" charset="0"/>
              </a:rPr>
              <a:t>1. Explain how you get the likelihood of a linear regression</a:t>
            </a:r>
            <a:endParaRPr lang="en-US" altLang="en-US">
              <a:latin typeface="Ubuntu" panose="020B0504030602030204" charset="0"/>
              <a:cs typeface="Ubuntu" panose="020B0504030602030204" charset="0"/>
            </a:endParaRPr>
          </a:p>
          <a:p>
            <a:pPr marL="0" indent="0">
              <a:buNone/>
            </a:pPr>
            <a:r>
              <a:rPr lang="en-US" altLang="en-US" sz="2000">
                <a:latin typeface="Ubuntu" panose="020B0504030602030204" charset="0"/>
                <a:cs typeface="Ubuntu" panose="020B0504030602030204" charset="0"/>
              </a:rPr>
              <a:t>	Ex: X = [3,1,4]; Y = [5,2,9]; m = 1, b = 0, σ</a:t>
            </a:r>
            <a:r>
              <a:rPr lang="en-US" altLang="en-US" sz="2000" baseline="30000">
                <a:latin typeface="Ubuntu" panose="020B0504030602030204" charset="0"/>
                <a:cs typeface="Ubuntu" panose="020B0504030602030204" charset="0"/>
              </a:rPr>
              <a:t>2</a:t>
            </a:r>
            <a:r>
              <a:rPr lang="en-US" altLang="en-US" sz="2000">
                <a:latin typeface="Ubuntu" panose="020B0504030602030204" charset="0"/>
                <a:cs typeface="Ubuntu" panose="020B0504030602030204" charset="0"/>
              </a:rPr>
              <a:t>=1</a:t>
            </a:r>
            <a:br>
              <a:rPr lang="en-US" altLang="en-US" sz="2000">
                <a:latin typeface="Ubuntu" panose="020B0504030602030204" charset="0"/>
                <a:cs typeface="Ubuntu" panose="020B0504030602030204" charset="0"/>
              </a:rPr>
            </a:br>
            <a:r>
              <a:rPr lang="en-US" altLang="en-US" sz="2000">
                <a:latin typeface="Ubuntu" panose="020B0504030602030204" charset="0"/>
                <a:cs typeface="Ubuntu" panose="020B0504030602030204" charset="0"/>
              </a:rPr>
              <a:t>	What's lnL? </a:t>
            </a:r>
            <a:endParaRPr lang="en-US" altLang="en-US" sz="2000">
              <a:latin typeface="Ubuntu" panose="020B0504030602030204" charset="0"/>
              <a:cs typeface="Ubuntu" panose="020B0504030602030204" charset="0"/>
            </a:endParaRPr>
          </a:p>
          <a:p>
            <a:pPr marL="0" indent="0">
              <a:buNone/>
            </a:pPr>
            <a:endParaRPr lang="en-US" altLang="en-US">
              <a:latin typeface="Ubuntu" panose="020B0504030602030204" charset="0"/>
              <a:cs typeface="Ubuntu" panose="020B0504030602030204" charset="0"/>
            </a:endParaRPr>
          </a:p>
          <a:p>
            <a:pPr marL="0" indent="0">
              <a:buNone/>
            </a:pPr>
            <a:r>
              <a:rPr lang="en-US" altLang="en-US">
                <a:latin typeface="Ubuntu" panose="020B0504030602030204" charset="0"/>
                <a:cs typeface="Ubuntu" panose="020B0504030602030204" charset="0"/>
              </a:rPr>
              <a:t>2. What's the difference between Bayesian &amp; Likelihood methods? </a:t>
            </a:r>
            <a:endParaRPr lang="en-US" altLang="en-US">
              <a:latin typeface="Ubuntu" panose="020B0504030602030204" charset="0"/>
              <a:cs typeface="Ubuntu" panose="020B0504030602030204" charset="0"/>
            </a:endParaRPr>
          </a:p>
          <a:p>
            <a:pPr marL="0" indent="0">
              <a:buNone/>
            </a:pPr>
            <a:r>
              <a:rPr lang="en-US" altLang="en-US">
                <a:latin typeface="Ubuntu" panose="020B0504030602030204" charset="0"/>
                <a:cs typeface="Ubuntu" panose="020B0504030602030204" charset="0"/>
              </a:rPr>
              <a:t>	</a:t>
            </a:r>
            <a:r>
              <a:rPr lang="en-US" altLang="en-US" sz="1800">
                <a:latin typeface="Ubuntu" panose="020B0504030602030204" charset="0"/>
                <a:cs typeface="Ubuntu" panose="020B0504030602030204" charset="0"/>
              </a:rPr>
              <a:t>How does it differ in the Breast Cancer/Cowboy hat example and 	why?</a:t>
            </a:r>
            <a:endParaRPr lang="en-US" altLang="en-US">
              <a:latin typeface="Ubuntu" panose="020B0504030602030204" charset="0"/>
              <a:cs typeface="Ubuntu" panose="020B0504030602030204" charset="0"/>
            </a:endParaRPr>
          </a:p>
          <a:p>
            <a:pPr marL="0" indent="0">
              <a:buNone/>
            </a:pPr>
            <a:endParaRPr lang="en-US" altLang="en-US">
              <a:latin typeface="Ubuntu" panose="020B0504030602030204" charset="0"/>
              <a:cs typeface="Ubuntu" panose="020B0504030602030204" charset="0"/>
            </a:endParaRPr>
          </a:p>
          <a:p>
            <a:pPr marL="0" indent="0">
              <a:buNone/>
            </a:pPr>
            <a:endParaRPr lang="en-US" altLang="en-US">
              <a:latin typeface="Ubuntu" panose="020B0504030602030204" charset="0"/>
              <a:cs typeface="Ubuntu" panose="020B050403060203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Example: Parsimony says node 2 can be either A, C, or G with equal number of steps. </a:t>
            </a:r>
            <a:endParaRPr lang="x-none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68525" y="2002155"/>
            <a:ext cx="4805680" cy="39979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x-none"/>
              <a:t>Construct an argument for what the likeliest base is for node 2.</a:t>
            </a:r>
            <a:r>
              <a:rPr lang="x-none" altLang="en-US"/>
              <a:t> </a:t>
            </a:r>
            <a:endParaRPr lang="x-none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68525" y="2002155"/>
            <a:ext cx="4805680" cy="39979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855" y="2349500"/>
            <a:ext cx="3504565" cy="1325880"/>
          </a:xfrm>
        </p:spPr>
        <p:txBody>
          <a:bodyPr>
            <a:noAutofit/>
          </a:bodyPr>
          <a:p>
            <a:r>
              <a:rPr lang="x-none" altLang="en-US" sz="3200"/>
              <a:t>How many parameters for each?</a:t>
            </a:r>
            <a:br>
              <a:rPr lang="x-none" altLang="en-US" sz="3200"/>
            </a:br>
            <a:br>
              <a:rPr lang="x-none" altLang="en-US" sz="3200"/>
            </a:br>
            <a:r>
              <a:rPr lang="x-none" altLang="en-US" sz="3200"/>
              <a:t>What do the models suggest about evolution?</a:t>
            </a:r>
            <a:endParaRPr lang="x-none" altLang="en-US" sz="32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r="50652"/>
          <a:stretch>
            <a:fillRect/>
          </a:stretch>
        </p:blipFill>
        <p:spPr>
          <a:xfrm>
            <a:off x="3439160" y="516890"/>
            <a:ext cx="5660390" cy="32943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285" y="3580130"/>
            <a:ext cx="5705475" cy="32797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35" y="79375"/>
            <a:ext cx="9059545" cy="1325880"/>
          </a:xfrm>
        </p:spPr>
        <p:txBody>
          <a:bodyPr/>
          <a:p>
            <a:pPr algn="ctr"/>
            <a:r>
              <a:rPr lang="x-none" altLang="en-US" sz="3200"/>
              <a:t>Dealing with among-site and time-heterogeneity</a:t>
            </a:r>
            <a:endParaRPr lang="x-none" altLang="en-US" sz="32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6610" y="1267460"/>
            <a:ext cx="7164070" cy="53632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74420" y="3495675"/>
            <a:ext cx="7661275" cy="434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36015" y="6284595"/>
            <a:ext cx="7661275" cy="434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3345" y="318770"/>
            <a:ext cx="8983345" cy="47802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81480" y="82550"/>
            <a:ext cx="5805170" cy="64776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42315" y="292735"/>
            <a:ext cx="8027670" cy="60674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94615" y="-132715"/>
            <a:ext cx="8312785" cy="32835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060" y="2967355"/>
            <a:ext cx="2650490" cy="1638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405" y="2958465"/>
            <a:ext cx="3655695" cy="14408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05" y="2961640"/>
            <a:ext cx="2048510" cy="1467485"/>
          </a:xfrm>
          <a:prstGeom prst="rect">
            <a:avLst/>
          </a:prstGeom>
        </p:spPr>
      </p:pic>
      <p:sp>
        <p:nvSpPr>
          <p:cNvPr id="12" name="Double Bracket 11"/>
          <p:cNvSpPr/>
          <p:nvPr/>
        </p:nvSpPr>
        <p:spPr>
          <a:xfrm>
            <a:off x="185420" y="2952115"/>
            <a:ext cx="2167255" cy="164592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Double Bracket 12"/>
          <p:cNvSpPr/>
          <p:nvPr/>
        </p:nvSpPr>
        <p:spPr>
          <a:xfrm>
            <a:off x="2546985" y="2964180"/>
            <a:ext cx="2753995" cy="164592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Double Bracket 13"/>
          <p:cNvSpPr/>
          <p:nvPr/>
        </p:nvSpPr>
        <p:spPr>
          <a:xfrm>
            <a:off x="5363845" y="2912745"/>
            <a:ext cx="3636645" cy="164592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General Time-Reversible Model</a:t>
            </a:r>
            <a:endParaRPr lang="x-none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235" y="1694815"/>
            <a:ext cx="8833485" cy="21412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185" y="3919220"/>
            <a:ext cx="3205480" cy="27660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07770" y="1476375"/>
            <a:ext cx="6268720" cy="534797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General Time-Reversible Model</a:t>
            </a:r>
            <a:endParaRPr lang="x-none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ext Box 5"/>
          <p:cNvSpPr txBox="1"/>
          <p:nvPr/>
        </p:nvSpPr>
        <p:spPr>
          <a:xfrm>
            <a:off x="2954020" y="994410"/>
            <a:ext cx="1951355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7200" b="1">
                <a:latin typeface="Arial" panose="02080604020202020204" pitchFamily="34" charset="0"/>
              </a:rPr>
              <a:t>A</a:t>
            </a:r>
            <a:endParaRPr lang="x-none" altLang="en-US" sz="7200" b="1">
              <a:latin typeface="Arial" panose="02080604020202020204" pitchFamily="3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635625" y="3526155"/>
            <a:ext cx="1951355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7200" b="1">
                <a:latin typeface="Arial" panose="02080604020202020204" pitchFamily="34" charset="0"/>
              </a:rPr>
              <a:t>T</a:t>
            </a:r>
            <a:endParaRPr lang="x-none" altLang="en-US" sz="7200" b="1">
              <a:latin typeface="Arial" panose="02080604020202020204" pitchFamily="3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850640" y="4106545"/>
            <a:ext cx="1951355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7200" b="1">
                <a:latin typeface="Arial" panose="02080604020202020204" pitchFamily="34" charset="0"/>
              </a:rPr>
              <a:t>C</a:t>
            </a:r>
            <a:endParaRPr lang="x-none" altLang="en-US" sz="7200" b="1">
              <a:latin typeface="Arial" panose="0208060402020202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2048510" y="4078605"/>
            <a:ext cx="1951355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7200" b="1">
                <a:latin typeface="Arial" panose="02080604020202020204" pitchFamily="34" charset="0"/>
              </a:rPr>
              <a:t>G</a:t>
            </a:r>
            <a:endParaRPr lang="x-none" altLang="en-US" sz="7200" b="1">
              <a:latin typeface="Arial" panose="02080604020202020204" pitchFamily="3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389255" y="3389630"/>
            <a:ext cx="1951355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7200" b="1">
                <a:latin typeface="Arial" panose="02080604020202020204" pitchFamily="34" charset="0"/>
              </a:rPr>
              <a:t>A</a:t>
            </a:r>
            <a:endParaRPr lang="x-none" altLang="en-US" sz="7200" b="1">
              <a:latin typeface="Arial" panose="02080604020202020204" pitchFamily="34" charset="0"/>
            </a:endParaRPr>
          </a:p>
        </p:txBody>
      </p:sp>
      <p:sp>
        <p:nvSpPr>
          <p:cNvPr id="9" name="Left Arrow 8"/>
          <p:cNvSpPr/>
          <p:nvPr/>
        </p:nvSpPr>
        <p:spPr>
          <a:xfrm rot="19440000">
            <a:off x="1276350" y="2434590"/>
            <a:ext cx="1435100" cy="648970"/>
          </a:xfrm>
          <a:prstGeom prst="lef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 rot="16920000">
            <a:off x="2212975" y="2799715"/>
            <a:ext cx="1435100" cy="64897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Left Arrow 10"/>
          <p:cNvSpPr/>
          <p:nvPr/>
        </p:nvSpPr>
        <p:spPr>
          <a:xfrm rot="15180000">
            <a:off x="3191510" y="2783205"/>
            <a:ext cx="1435100" cy="64897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Left Arrow 11"/>
          <p:cNvSpPr/>
          <p:nvPr/>
        </p:nvSpPr>
        <p:spPr>
          <a:xfrm rot="13620000">
            <a:off x="4182110" y="2428240"/>
            <a:ext cx="1435100" cy="64897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1514475" y="1774190"/>
            <a:ext cx="533400" cy="8229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4800">
                <a:cs typeface="Arial" panose="02080604020202020204" pitchFamily="34" charset="0"/>
              </a:rPr>
              <a:t>β</a:t>
            </a:r>
            <a:endParaRPr lang="en-US" sz="4800">
              <a:cs typeface="Arial" panose="02080604020202020204" pitchFamily="34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2141855" y="2758440"/>
            <a:ext cx="533400" cy="8229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4800">
                <a:cs typeface="Arial" panose="02080604020202020204" pitchFamily="34" charset="0"/>
              </a:rPr>
              <a:t>β</a:t>
            </a:r>
            <a:endParaRPr lang="en-US" sz="4800">
              <a:cs typeface="Arial" panose="02080604020202020204" pitchFamily="34" charset="0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4105910" y="2617470"/>
            <a:ext cx="533400" cy="8229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4800">
                <a:cs typeface="Arial" panose="02080604020202020204" pitchFamily="34" charset="0"/>
              </a:rPr>
              <a:t>β</a:t>
            </a:r>
            <a:endParaRPr lang="en-US" sz="4800">
              <a:cs typeface="Arial" panose="02080604020202020204" pitchFamily="34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4932045" y="1875155"/>
            <a:ext cx="533400" cy="8229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4800">
                <a:cs typeface="Arial" panose="02080604020202020204" pitchFamily="34" charset="0"/>
              </a:rPr>
              <a:t>β</a:t>
            </a:r>
            <a:endParaRPr lang="en-US" sz="4800">
              <a:cs typeface="Arial" panose="02080604020202020204" pitchFamily="34" charset="0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6017260" y="389255"/>
            <a:ext cx="1918970" cy="8229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4800">
                <a:latin typeface="Arial" panose="02080604020202020204" pitchFamily="34" charset="0"/>
                <a:cs typeface="Arial" panose="02080604020202020204" pitchFamily="34" charset="0"/>
              </a:rPr>
              <a:t>μ </a:t>
            </a:r>
            <a:r>
              <a:rPr lang="x-none" altLang="en-US" sz="4800">
                <a:latin typeface="Arial" panose="02080604020202020204" pitchFamily="34" charset="0"/>
                <a:cs typeface="Arial" panose="02080604020202020204" pitchFamily="34" charset="0"/>
              </a:rPr>
              <a:t>= 4</a:t>
            </a:r>
            <a:r>
              <a:rPr lang="en-US" sz="4800">
                <a:latin typeface="Arial" panose="02080604020202020204" pitchFamily="34" charset="0"/>
                <a:cs typeface="Arial" panose="02080604020202020204" pitchFamily="34" charset="0"/>
              </a:rPr>
              <a:t>β</a:t>
            </a:r>
            <a:endParaRPr lang="en-US" sz="4800"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Among-site rate variation</a:t>
            </a:r>
            <a:endParaRPr lang="x-none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5" name="Shape 515"/>
          <p:cNvPicPr preferRelativeResize="0">
            <a:picLocks noChangeAspect="1"/>
          </p:cNvPicPr>
          <p:nvPr>
            <p:ph idx="1"/>
          </p:nvPr>
        </p:nvPicPr>
        <p:blipFill>
          <a:blip r:embed="rId1">
            <a:lum bright="-90000" contrast="96000"/>
          </a:blip>
          <a:stretch>
            <a:fillRect/>
          </a:stretch>
        </p:blipFill>
        <p:spPr>
          <a:xfrm>
            <a:off x="-8255" y="-152400"/>
            <a:ext cx="9525000" cy="3388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Shape 520"/>
          <p:cNvPicPr preferRelativeResize="0"/>
          <p:nvPr/>
        </p:nvPicPr>
        <p:blipFill>
          <a:blip r:embed="rId2">
            <a:lum bright="-100000" contrast="100000"/>
          </a:blip>
          <a:stretch>
            <a:fillRect/>
          </a:stretch>
        </p:blipFill>
        <p:spPr>
          <a:xfrm>
            <a:off x="-26035" y="3009265"/>
            <a:ext cx="9626600" cy="3387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Site-specific rates</a:t>
            </a:r>
            <a:endParaRPr lang="x-none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>
            <a:grayscl/>
            <a:lum contrast="30000"/>
          </a:blip>
          <a:srcRect b="4501"/>
          <a:stretch>
            <a:fillRect/>
          </a:stretch>
        </p:blipFill>
        <p:spPr>
          <a:xfrm>
            <a:off x="176530" y="2113280"/>
            <a:ext cx="8587740" cy="34086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3195" y="171450"/>
            <a:ext cx="8721725" cy="659257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165" y="62865"/>
            <a:ext cx="9003665" cy="667829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9535" y="46355"/>
            <a:ext cx="8785860" cy="672084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580" y="-13970"/>
            <a:ext cx="8973185" cy="679831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Invariable sites model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x-none" altLang="en-US"/>
              <a:t>Every site has a probability, </a:t>
            </a:r>
            <a:r>
              <a:rPr lang="x-none" altLang="en-US" i="1"/>
              <a:t>P</a:t>
            </a:r>
            <a:r>
              <a:rPr lang="x-none" altLang="en-US" i="1" baseline="-25000"/>
              <a:t>invar</a:t>
            </a:r>
            <a:r>
              <a:rPr lang="x-none" altLang="en-US"/>
              <a:t> of being </a:t>
            </a:r>
            <a:r>
              <a:rPr lang="x-none" altLang="en-US" i="1"/>
              <a:t>invariant</a:t>
            </a:r>
            <a:endParaRPr lang="x-none" altLang="en-US" i="1"/>
          </a:p>
          <a:p>
            <a:pPr marL="0" indent="0">
              <a:buNone/>
            </a:pPr>
            <a:endParaRPr lang="x-none" altLang="en-US" i="1">
              <a:sym typeface="+mn-ea"/>
            </a:endParaRPr>
          </a:p>
          <a:p>
            <a:pPr marL="0" indent="0">
              <a:buNone/>
            </a:pPr>
            <a:r>
              <a:rPr lang="x-none" altLang="en-US" i="1">
                <a:sym typeface="+mn-ea"/>
              </a:rPr>
              <a:t>P</a:t>
            </a:r>
            <a:r>
              <a:rPr lang="x-none" altLang="en-US" i="1" baseline="-25000">
                <a:sym typeface="+mn-ea"/>
              </a:rPr>
              <a:t>invar</a:t>
            </a:r>
            <a:r>
              <a:rPr lang="x-none" altLang="en-US">
                <a:sym typeface="+mn-ea"/>
              </a:rPr>
              <a:t> estimated from the data</a:t>
            </a:r>
            <a:endParaRPr lang="x-none" altLang="en-US">
              <a:sym typeface="+mn-ea"/>
            </a:endParaRPr>
          </a:p>
          <a:p>
            <a:pPr marL="0" indent="0">
              <a:buNone/>
            </a:pPr>
            <a:endParaRPr lang="x-none" altLang="en-US">
              <a:sym typeface="+mn-ea"/>
            </a:endParaRPr>
          </a:p>
          <a:p>
            <a:pPr marL="0" indent="0">
              <a:buNone/>
            </a:pPr>
            <a:r>
              <a:rPr lang="x-none" altLang="en-US">
                <a:sym typeface="+mn-ea"/>
              </a:rPr>
              <a:t>Every site gets its likelihood estimated in two parts: If it were invariant &amp; variable (as normal)</a:t>
            </a:r>
            <a:endParaRPr lang="x-none" altLang="en-US">
              <a:sym typeface="+mn-ea"/>
            </a:endParaRPr>
          </a:p>
          <a:p>
            <a:pPr marL="0" indent="0">
              <a:buNone/>
            </a:pPr>
            <a:endParaRPr lang="x-none" altLang="en-US" i="1">
              <a:sym typeface="+mn-ea"/>
            </a:endParaRPr>
          </a:p>
          <a:p>
            <a:pPr marL="0" indent="0">
              <a:buNone/>
            </a:pPr>
            <a:r>
              <a:rPr lang="x-none" altLang="en-US">
                <a:sym typeface="+mn-ea"/>
              </a:rPr>
              <a:t>Often designated "+I" (e.g. HKY85 + I)</a:t>
            </a:r>
            <a:endParaRPr lang="x-none" altLang="en-US">
              <a:sym typeface="+mn-ea"/>
            </a:endParaRPr>
          </a:p>
          <a:p>
            <a:pPr marL="0" indent="0">
              <a:buNone/>
            </a:pPr>
            <a:endParaRPr lang="x-none" altLang="en-US" i="1"/>
          </a:p>
          <a:p>
            <a:pPr marL="0" indent="0">
              <a:buNone/>
            </a:pPr>
            <a:endParaRPr lang="x-none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1" y="109221"/>
            <a:ext cx="7886712" cy="1325565"/>
          </a:xfrm>
        </p:spPr>
        <p:txBody>
          <a:bodyPr/>
          <a:p>
            <a:r>
              <a:rPr lang="x-none" altLang="en-US"/>
              <a:t>Gamma-distributed rates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995" y="1472565"/>
            <a:ext cx="4798695" cy="5242560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x-none" altLang="en-US"/>
              <a:t>Rate categories set by a discrete gamma distribution (e.g. 4 rate categories)</a:t>
            </a:r>
            <a:endParaRPr lang="x-none" altLang="en-US"/>
          </a:p>
          <a:p>
            <a:pPr marL="0" indent="0">
              <a:buNone/>
            </a:pPr>
            <a:br>
              <a:rPr lang="x-none" altLang="en-US"/>
            </a:br>
            <a:r>
              <a:rPr lang="x-none" altLang="en-US"/>
              <a:t>Estimate </a:t>
            </a:r>
            <a:r>
              <a:rPr lang="x-none" altLang="en-US" i="1">
                <a:cs typeface="Arial" panose="02080604020202020204" pitchFamily="34" charset="0"/>
              </a:rPr>
              <a:t>α</a:t>
            </a:r>
            <a:endParaRPr lang="x-none" altLang="en-US" i="1">
              <a:cs typeface="Arial" panose="02080604020202020204" pitchFamily="34" charset="0"/>
            </a:endParaRPr>
          </a:p>
          <a:p>
            <a:pPr marL="0" indent="0">
              <a:buNone/>
            </a:pPr>
            <a:endParaRPr lang="x-none" altLang="en-US" i="1">
              <a:cs typeface="Arial" panose="02080604020202020204" pitchFamily="34" charset="0"/>
            </a:endParaRPr>
          </a:p>
          <a:p>
            <a:pPr marL="0" indent="0">
              <a:buNone/>
            </a:pPr>
            <a:r>
              <a:rPr lang="x-none" altLang="en-US">
                <a:cs typeface="Arial" panose="02080604020202020204" pitchFamily="34" charset="0"/>
              </a:rPr>
              <a:t>Site likelihoods calculated for each rate category and summed</a:t>
            </a:r>
            <a:endParaRPr lang="x-none" altLang="en-US">
              <a:cs typeface="Arial" panose="02080604020202020204" pitchFamily="34" charset="0"/>
            </a:endParaRPr>
          </a:p>
          <a:p>
            <a:pPr marL="0" indent="0">
              <a:buNone/>
            </a:pPr>
            <a:endParaRPr lang="x-none" altLang="en-US">
              <a:cs typeface="Arial" panose="02080604020202020204" pitchFamily="34" charset="0"/>
            </a:endParaRPr>
          </a:p>
          <a:p>
            <a:pPr marL="0" indent="0">
              <a:buNone/>
            </a:pPr>
            <a:r>
              <a:rPr lang="x-none" altLang="en-US">
                <a:cs typeface="Arial" panose="02080604020202020204" pitchFamily="34" charset="0"/>
              </a:rPr>
              <a:t>"+G" </a:t>
            </a:r>
            <a:endParaRPr lang="x-none" altLang="en-US">
              <a:cs typeface="Arial" panose="02080604020202020204" pitchFamily="34" charset="0"/>
            </a:endParaRPr>
          </a:p>
          <a:p>
            <a:pPr marL="0" indent="0">
              <a:buNone/>
            </a:pPr>
            <a:r>
              <a:rPr lang="x-none" altLang="en-US">
                <a:cs typeface="Arial" panose="02080604020202020204" pitchFamily="34" charset="0"/>
              </a:rPr>
              <a:t>(e.g. HKY85 + I + G)</a:t>
            </a:r>
            <a:endParaRPr lang="x-none" altLang="en-US">
              <a:cs typeface="Arial" panose="0208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5560" y="2469515"/>
            <a:ext cx="3982085" cy="321691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935" y="263525"/>
            <a:ext cx="8642350" cy="1325880"/>
          </a:xfrm>
        </p:spPr>
        <p:txBody>
          <a:bodyPr/>
          <a:p>
            <a:r>
              <a:rPr lang="x-none" altLang="en-US" sz="3600"/>
              <a:t>Discretizing the Gamma distribution</a:t>
            </a:r>
            <a:r>
              <a:rPr lang="en-US" altLang="x-none" sz="3600"/>
              <a:t> </a:t>
            </a:r>
            <a:br>
              <a:rPr lang="en-US" altLang="x-none" sz="3600"/>
            </a:br>
            <a:r>
              <a:rPr lang="en-US" altLang="x-none" sz="3600"/>
              <a:t>(4 cat = 4 “coats” to give each site)</a:t>
            </a:r>
            <a:endParaRPr lang="en-US" altLang="x-none" sz="36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4000" y="1517015"/>
            <a:ext cx="8742045" cy="49815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236" y="-111124"/>
            <a:ext cx="7886712" cy="1325565"/>
          </a:xfrm>
        </p:spPr>
        <p:txBody>
          <a:bodyPr/>
          <a:p>
            <a:r>
              <a:rPr lang="x-none" altLang="en-US"/>
              <a:t>Jukes-Cantor Model (JC69)</a:t>
            </a:r>
            <a:endParaRPr lang="x-none" altLang="en-US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868046" y="762001"/>
            <a:ext cx="7886712" cy="1325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x-none" altLang="en-US"/>
              <a:t>Q matrix </a:t>
            </a:r>
            <a:r>
              <a:rPr lang="x-none" altLang="en-US" i="1"/>
              <a:t>(instantaneous rates)</a:t>
            </a:r>
            <a:endParaRPr lang="x-none" altLang="en-US" i="1"/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2309495" y="1745615"/>
            <a:ext cx="7975600" cy="4639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x-none" altLang="en-US" i="1">
                <a:latin typeface="Courier 10 Pitch" charset="0"/>
                <a:cs typeface="Arial" panose="02080604020202020204" pitchFamily="34" charset="0"/>
              </a:rPr>
              <a:t>      </a:t>
            </a:r>
            <a:r>
              <a:rPr lang="x-none" altLang="en-US" sz="4800" i="1">
                <a:latin typeface="Courier" charset="0"/>
                <a:cs typeface="Courier" charset="0"/>
              </a:rPr>
              <a:t>A    C    G    T</a:t>
            </a:r>
            <a:br>
              <a:rPr lang="x-none" altLang="en-US" sz="4800" i="1">
                <a:latin typeface="Courier" charset="0"/>
                <a:cs typeface="Courier" charset="0"/>
              </a:rPr>
            </a:br>
            <a:endParaRPr lang="x-none" altLang="en-US" sz="4800" i="1">
              <a:latin typeface="Courier" charset="0"/>
              <a:cs typeface="Courier" charset="0"/>
            </a:endParaRPr>
          </a:p>
          <a:p>
            <a:pPr algn="l"/>
            <a:r>
              <a:rPr lang="x-none" altLang="en-US" sz="4800" i="1">
                <a:latin typeface="Courier" charset="0"/>
                <a:cs typeface="Courier" charset="0"/>
              </a:rPr>
              <a:t>A   -3β  </a:t>
            </a:r>
            <a:r>
              <a:rPr lang="x-none" altLang="en-US" sz="4800" i="1">
                <a:latin typeface="Courier" charset="0"/>
                <a:cs typeface="Courier" charset="0"/>
                <a:sym typeface="+mn-ea"/>
              </a:rPr>
              <a:t>β     β    β</a:t>
            </a:r>
            <a:endParaRPr lang="x-none" altLang="en-US" sz="4800" i="1">
              <a:latin typeface="Courier" charset="0"/>
              <a:cs typeface="Courier" charset="0"/>
              <a:sym typeface="+mn-ea"/>
            </a:endParaRPr>
          </a:p>
          <a:p>
            <a:pPr algn="l"/>
            <a:r>
              <a:rPr lang="x-none" altLang="en-US" sz="4800" i="1">
                <a:latin typeface="Courier" charset="0"/>
                <a:cs typeface="Courier" charset="0"/>
                <a:sym typeface="+mn-ea"/>
              </a:rPr>
              <a:t> </a:t>
            </a:r>
            <a:endParaRPr lang="x-none" altLang="en-US" sz="4800" i="1">
              <a:latin typeface="Courier" charset="0"/>
              <a:cs typeface="Courier" charset="0"/>
              <a:sym typeface="+mn-ea"/>
            </a:endParaRPr>
          </a:p>
          <a:p>
            <a:pPr algn="l"/>
            <a:r>
              <a:rPr lang="x-none" altLang="en-US" sz="4800" i="1">
                <a:latin typeface="Courier" charset="0"/>
                <a:cs typeface="Courier" charset="0"/>
                <a:sym typeface="+mn-ea"/>
              </a:rPr>
              <a:t>C    β  -3β    β    β</a:t>
            </a:r>
            <a:endParaRPr lang="x-none" altLang="en-US" sz="4800" i="1">
              <a:latin typeface="Courier" charset="0"/>
              <a:cs typeface="Courier" charset="0"/>
              <a:sym typeface="+mn-ea"/>
            </a:endParaRPr>
          </a:p>
          <a:p>
            <a:pPr algn="l"/>
            <a:endParaRPr lang="x-none" altLang="en-US" sz="4800" i="1">
              <a:latin typeface="Courier" charset="0"/>
              <a:cs typeface="Courier" charset="0"/>
              <a:sym typeface="+mn-ea"/>
            </a:endParaRPr>
          </a:p>
          <a:p>
            <a:pPr algn="l"/>
            <a:r>
              <a:rPr lang="x-none" altLang="en-US" sz="4800" i="1">
                <a:latin typeface="Courier" charset="0"/>
                <a:cs typeface="Courier" charset="0"/>
                <a:sym typeface="+mn-ea"/>
              </a:rPr>
              <a:t>G    β    β  -3β    β</a:t>
            </a:r>
            <a:endParaRPr lang="x-none" altLang="en-US" sz="4800" i="1">
              <a:latin typeface="Courier" charset="0"/>
              <a:cs typeface="Courier" charset="0"/>
              <a:sym typeface="+mn-ea"/>
            </a:endParaRPr>
          </a:p>
          <a:p>
            <a:pPr algn="l"/>
            <a:r>
              <a:rPr lang="x-none" altLang="en-US" sz="4800" i="1">
                <a:latin typeface="Courier" charset="0"/>
                <a:cs typeface="Courier" charset="0"/>
                <a:sym typeface="+mn-ea"/>
              </a:rPr>
              <a:t>  </a:t>
            </a:r>
            <a:endParaRPr lang="x-none" altLang="en-US" sz="4800" i="1">
              <a:latin typeface="Courier" charset="0"/>
              <a:cs typeface="Courier" charset="0"/>
              <a:sym typeface="+mn-ea"/>
            </a:endParaRPr>
          </a:p>
          <a:p>
            <a:pPr algn="l"/>
            <a:r>
              <a:rPr lang="x-none" altLang="en-US" sz="4800" i="1">
                <a:latin typeface="Courier" charset="0"/>
                <a:cs typeface="Courier" charset="0"/>
                <a:sym typeface="+mn-ea"/>
              </a:rPr>
              <a:t>T    β    β     β   -3β    </a:t>
            </a:r>
            <a:r>
              <a:rPr lang="x-none" altLang="en-US" i="1">
                <a:latin typeface="Courier 10 Pitch" charset="0"/>
                <a:cs typeface="Arial" panose="02080604020202020204" pitchFamily="34" charset="0"/>
                <a:sym typeface="+mn-ea"/>
              </a:rPr>
              <a:t> </a:t>
            </a:r>
            <a:r>
              <a:rPr lang="x-none" altLang="en-US" i="1">
                <a:latin typeface="Courier 10 Pitch" charset="0"/>
                <a:cs typeface="Arial" panose="02080604020202020204" pitchFamily="34" charset="0"/>
              </a:rPr>
              <a:t>	 </a:t>
            </a:r>
            <a:endParaRPr lang="x-none" altLang="en-US" i="1">
              <a:latin typeface="Courier 10 Pitch" charset="0"/>
              <a:cs typeface="Arial" panose="02080604020202020204" pitchFamily="34" charset="0"/>
            </a:endParaRPr>
          </a:p>
        </p:txBody>
      </p:sp>
      <p:sp>
        <p:nvSpPr>
          <p:cNvPr id="8" name="Left Bracket 7"/>
          <p:cNvSpPr/>
          <p:nvPr/>
        </p:nvSpPr>
        <p:spPr>
          <a:xfrm>
            <a:off x="3039745" y="2576830"/>
            <a:ext cx="309245" cy="3465195"/>
          </a:xfrm>
          <a:prstGeom prst="leftBracket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Left Bracket 8"/>
          <p:cNvSpPr/>
          <p:nvPr/>
        </p:nvSpPr>
        <p:spPr>
          <a:xfrm flipH="1">
            <a:off x="7298055" y="2553970"/>
            <a:ext cx="309880" cy="3476625"/>
          </a:xfrm>
          <a:prstGeom prst="leftBracket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421640" y="3623945"/>
            <a:ext cx="1761490" cy="1048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6000">
                <a:latin typeface="Courier 10 Pitch" charset="0"/>
              </a:rPr>
              <a:t>Q = </a:t>
            </a:r>
            <a:endParaRPr lang="x-none" altLang="en-US" sz="6000">
              <a:latin typeface="Courier 10 Pitch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871" y="192406"/>
            <a:ext cx="7886712" cy="1325565"/>
          </a:xfrm>
        </p:spPr>
        <p:txBody>
          <a:bodyPr>
            <a:normAutofit fontScale="90000"/>
          </a:bodyPr>
          <a:p>
            <a:r>
              <a:rPr lang="x-none" altLang="en-US"/>
              <a:t>OK...but how do we decide which model to use?!?!</a:t>
            </a:r>
            <a:endParaRPr lang="x-none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08095" y="1424305"/>
            <a:ext cx="5252720" cy="522859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343028"/>
            <a:ext cx="7886712" cy="4351344"/>
          </a:xfrm>
        </p:spPr>
        <p:txBody>
          <a:bodyPr>
            <a:noAutofit/>
          </a:bodyPr>
          <a:p>
            <a:pPr marL="0" indent="0">
              <a:buNone/>
            </a:pPr>
            <a:r>
              <a:rPr lang="x-none" altLang="en-US" sz="2400"/>
              <a:t>Ideally, fit all models while simultaneously estimating tree</a:t>
            </a:r>
            <a:endParaRPr lang="x-none" altLang="en-US" sz="2400"/>
          </a:p>
          <a:p>
            <a:pPr marL="0" indent="0">
              <a:buNone/>
            </a:pPr>
            <a:endParaRPr lang="x-none" altLang="en-US" sz="2400"/>
          </a:p>
          <a:p>
            <a:pPr marL="0" indent="0">
              <a:buNone/>
            </a:pPr>
            <a:r>
              <a:rPr lang="x-none" altLang="en-US" sz="2400"/>
              <a:t>More practical: </a:t>
            </a:r>
            <a:endParaRPr lang="x-none" altLang="en-US" sz="2400"/>
          </a:p>
          <a:p>
            <a:pPr marL="0" indent="0">
              <a:buNone/>
            </a:pPr>
            <a:r>
              <a:rPr lang="x-none" altLang="en-US" sz="2400"/>
              <a:t>Start with a not-too-bad tree, fit all the possible models, rank them by some criterion, pick the best one and use in a full analysis</a:t>
            </a:r>
            <a:endParaRPr lang="x-none" altLang="en-US" sz="2400"/>
          </a:p>
          <a:p>
            <a:pPr marL="0" indent="0">
              <a:buNone/>
            </a:pPr>
            <a:endParaRPr lang="x-none" altLang="en-US" sz="2400"/>
          </a:p>
          <a:p>
            <a:pPr marL="0" indent="0">
              <a:buNone/>
            </a:pPr>
            <a:r>
              <a:rPr lang="x-none" altLang="en-US" sz="2400"/>
              <a:t>Criteria: Likelihood ratio test, Akaike Information Criterion, Bayesian Information Criterion, Decision Theory, Bayesian model selection, Bayesian hypothesis testing or model averaging </a:t>
            </a:r>
            <a:endParaRPr lang="x-none" altLang="en-US" sz="2400"/>
          </a:p>
        </p:txBody>
      </p:sp>
      <p:sp>
        <p:nvSpPr>
          <p:cNvPr id="4" name="Title 3"/>
          <p:cNvSpPr/>
          <p:nvPr>
            <p:ph type="title"/>
          </p:nvPr>
        </p:nvSpPr>
        <p:spPr>
          <a:xfrm>
            <a:off x="617856" y="-75564"/>
            <a:ext cx="7886712" cy="1325565"/>
          </a:xfrm>
        </p:spPr>
        <p:txBody>
          <a:bodyPr/>
          <a:p>
            <a:r>
              <a:rPr lang="x-none" altLang="en-US"/>
              <a:t>Model testing</a:t>
            </a:r>
            <a:endParaRPr lang="x-none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236" y="-111124"/>
            <a:ext cx="7886712" cy="1325565"/>
          </a:xfrm>
        </p:spPr>
        <p:txBody>
          <a:bodyPr/>
          <a:p>
            <a:r>
              <a:rPr lang="x-none" altLang="en-US"/>
              <a:t>Jukes-Cantor Model (JC69)</a:t>
            </a:r>
            <a:endParaRPr lang="x-none" altLang="en-US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868046" y="762001"/>
            <a:ext cx="7886712" cy="1325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x-none" altLang="en-US" i="1"/>
              <a:t>Transition probabilities:</a:t>
            </a:r>
            <a:endParaRPr lang="x-none" altLang="en-US" i="1"/>
          </a:p>
        </p:txBody>
      </p:sp>
      <p:sp>
        <p:nvSpPr>
          <p:cNvPr id="11" name="Text Box 10"/>
          <p:cNvSpPr txBox="1"/>
          <p:nvPr/>
        </p:nvSpPr>
        <p:spPr>
          <a:xfrm>
            <a:off x="3141980" y="3190240"/>
            <a:ext cx="392176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6000">
                <a:latin typeface="Courier 10 Pitch" charset="0"/>
              </a:rPr>
              <a:t>P = e</a:t>
            </a:r>
            <a:r>
              <a:rPr lang="en-US" altLang="x-none" sz="6000">
                <a:latin typeface="Courier 10 Pitch" charset="0"/>
              </a:rPr>
              <a:t> </a:t>
            </a:r>
            <a:r>
              <a:rPr lang="x-none" altLang="en-US" sz="6000" baseline="30000">
                <a:latin typeface="Courier 10 Pitch" charset="0"/>
              </a:rPr>
              <a:t>Qt</a:t>
            </a:r>
            <a:r>
              <a:rPr lang="x-none" altLang="en-US" sz="6000">
                <a:latin typeface="Courier 10 Pitch" charset="0"/>
              </a:rPr>
              <a:t> </a:t>
            </a:r>
            <a:endParaRPr lang="x-none" altLang="en-US" sz="6000">
              <a:latin typeface="Courier 10 Pitch" charset="0"/>
            </a:endParaRPr>
          </a:p>
        </p:txBody>
      </p:sp>
      <p:sp>
        <p:nvSpPr>
          <p:cNvPr id="3" name="Up Arrow 2"/>
          <p:cNvSpPr/>
          <p:nvPr/>
        </p:nvSpPr>
        <p:spPr>
          <a:xfrm>
            <a:off x="5223510" y="3986530"/>
            <a:ext cx="428625" cy="51752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3967480" y="4654550"/>
            <a:ext cx="365506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2800">
                <a:latin typeface="Arial" panose="02080604020202020204" pitchFamily="34" charset="0"/>
              </a:rPr>
              <a:t>Matrix exponentiation</a:t>
            </a:r>
            <a:endParaRPr lang="x-none" altLang="en-US" sz="2800">
              <a:latin typeface="Arial" panose="0208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1"/>
          <p:cNvSpPr>
            <a:spLocks noGrp="1"/>
          </p:cNvSpPr>
          <p:nvPr/>
        </p:nvSpPr>
        <p:spPr>
          <a:xfrm>
            <a:off x="480696" y="337186"/>
            <a:ext cx="7886712" cy="1325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x-none" altLang="en-US" sz="3600"/>
              <a:t>JC69 is our most basic model. We will be able to do amazing things with generalizations of this one model!  </a:t>
            </a:r>
            <a:endParaRPr lang="x-none" altLang="en-US" sz="3600" i="1"/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2309495" y="1745615"/>
            <a:ext cx="7975600" cy="4639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x-none" altLang="en-US" i="1">
                <a:latin typeface="Courier 10 Pitch" charset="0"/>
                <a:cs typeface="Arial" panose="02080604020202020204" pitchFamily="34" charset="0"/>
              </a:rPr>
              <a:t>      A   C    G   T</a:t>
            </a:r>
            <a:br>
              <a:rPr lang="x-none" altLang="en-US" i="1">
                <a:latin typeface="Courier 10 Pitch" charset="0"/>
                <a:cs typeface="Arial" panose="02080604020202020204" pitchFamily="34" charset="0"/>
              </a:rPr>
            </a:br>
            <a:endParaRPr lang="x-none" altLang="en-US" sz="1600" i="1">
              <a:latin typeface="Courier 10 Pitch" charset="0"/>
              <a:cs typeface="Arial" panose="02080604020202020204" pitchFamily="34" charset="0"/>
            </a:endParaRPr>
          </a:p>
          <a:p>
            <a:pPr algn="l"/>
            <a:r>
              <a:rPr lang="x-none" altLang="en-US" i="1">
                <a:latin typeface="Courier 10 Pitch" charset="0"/>
                <a:cs typeface="Arial" panose="02080604020202020204" pitchFamily="34" charset="0"/>
              </a:rPr>
              <a:t>A    -</a:t>
            </a:r>
            <a:r>
              <a:rPr lang="x-none" altLang="en-US" i="1">
                <a:latin typeface="Courier 10 Pitch" charset="0"/>
                <a:cs typeface="Arial" panose="02080604020202020204" pitchFamily="34" charset="0"/>
                <a:sym typeface="+mn-ea"/>
              </a:rPr>
              <a:t> 	 β    β    β</a:t>
            </a:r>
            <a:endParaRPr lang="x-none" altLang="en-US" i="1">
              <a:latin typeface="Courier 10 Pitch" charset="0"/>
              <a:cs typeface="Arial" panose="02080604020202020204" pitchFamily="34" charset="0"/>
              <a:sym typeface="+mn-ea"/>
            </a:endParaRPr>
          </a:p>
          <a:p>
            <a:pPr algn="l"/>
            <a:r>
              <a:rPr lang="x-none" altLang="en-US" i="1">
                <a:latin typeface="Courier 10 Pitch" charset="0"/>
                <a:cs typeface="Arial" panose="02080604020202020204" pitchFamily="34" charset="0"/>
                <a:sym typeface="+mn-ea"/>
              </a:rPr>
              <a:t> </a:t>
            </a:r>
            <a:endParaRPr lang="x-none" altLang="en-US" i="1">
              <a:latin typeface="Courier 10 Pitch" charset="0"/>
              <a:cs typeface="Arial" panose="02080604020202020204" pitchFamily="34" charset="0"/>
              <a:sym typeface="+mn-ea"/>
            </a:endParaRPr>
          </a:p>
          <a:p>
            <a:pPr algn="l"/>
            <a:r>
              <a:rPr lang="x-none" altLang="en-US" i="1">
                <a:latin typeface="Courier 10 Pitch" charset="0"/>
                <a:cs typeface="Arial" panose="02080604020202020204" pitchFamily="34" charset="0"/>
                <a:sym typeface="+mn-ea"/>
              </a:rPr>
              <a:t>C   β     -    β    β</a:t>
            </a:r>
            <a:endParaRPr lang="x-none" altLang="en-US" i="1">
              <a:latin typeface="Courier 10 Pitch" charset="0"/>
              <a:cs typeface="Arial" panose="02080604020202020204" pitchFamily="34" charset="0"/>
              <a:sym typeface="+mn-ea"/>
            </a:endParaRPr>
          </a:p>
          <a:p>
            <a:pPr algn="l"/>
            <a:endParaRPr lang="x-none" altLang="en-US" i="1">
              <a:latin typeface="Courier 10 Pitch" charset="0"/>
              <a:cs typeface="Arial" panose="02080604020202020204" pitchFamily="34" charset="0"/>
              <a:sym typeface="+mn-ea"/>
            </a:endParaRPr>
          </a:p>
          <a:p>
            <a:pPr algn="l"/>
            <a:r>
              <a:rPr lang="x-none" altLang="en-US" i="1">
                <a:latin typeface="Courier 10 Pitch" charset="0"/>
                <a:cs typeface="Arial" panose="02080604020202020204" pitchFamily="34" charset="0"/>
                <a:sym typeface="+mn-ea"/>
              </a:rPr>
              <a:t>G   β    β     -    β</a:t>
            </a:r>
            <a:endParaRPr lang="x-none" altLang="en-US" i="1">
              <a:latin typeface="Courier 10 Pitch" charset="0"/>
              <a:cs typeface="Arial" panose="02080604020202020204" pitchFamily="34" charset="0"/>
              <a:sym typeface="+mn-ea"/>
            </a:endParaRPr>
          </a:p>
          <a:p>
            <a:pPr algn="l"/>
            <a:r>
              <a:rPr lang="x-none" altLang="en-US" i="1">
                <a:latin typeface="Courier 10 Pitch" charset="0"/>
                <a:cs typeface="Arial" panose="02080604020202020204" pitchFamily="34" charset="0"/>
                <a:sym typeface="+mn-ea"/>
              </a:rPr>
              <a:t>  </a:t>
            </a:r>
            <a:endParaRPr lang="x-none" altLang="en-US" i="1">
              <a:latin typeface="Courier 10 Pitch" charset="0"/>
              <a:cs typeface="Arial" panose="02080604020202020204" pitchFamily="34" charset="0"/>
              <a:sym typeface="+mn-ea"/>
            </a:endParaRPr>
          </a:p>
          <a:p>
            <a:pPr algn="l"/>
            <a:r>
              <a:rPr lang="x-none" altLang="en-US" i="1">
                <a:latin typeface="Courier 10 Pitch" charset="0"/>
                <a:cs typeface="Arial" panose="02080604020202020204" pitchFamily="34" charset="0"/>
                <a:sym typeface="+mn-ea"/>
              </a:rPr>
              <a:t>T   β    β     β    -     </a:t>
            </a:r>
            <a:r>
              <a:rPr lang="x-none" altLang="en-US" i="1">
                <a:latin typeface="Courier 10 Pitch" charset="0"/>
                <a:cs typeface="Arial" panose="02080604020202020204" pitchFamily="34" charset="0"/>
              </a:rPr>
              <a:t>	 </a:t>
            </a:r>
            <a:endParaRPr lang="x-none" altLang="en-US" i="1">
              <a:latin typeface="Courier 10 Pitch" charset="0"/>
              <a:cs typeface="Arial" panose="02080604020202020204" pitchFamily="34" charset="0"/>
            </a:endParaRPr>
          </a:p>
        </p:txBody>
      </p:sp>
      <p:sp>
        <p:nvSpPr>
          <p:cNvPr id="8" name="Left Bracket 7"/>
          <p:cNvSpPr/>
          <p:nvPr/>
        </p:nvSpPr>
        <p:spPr>
          <a:xfrm>
            <a:off x="2927985" y="2576830"/>
            <a:ext cx="309245" cy="3465195"/>
          </a:xfrm>
          <a:prstGeom prst="leftBracket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Left Bracket 8"/>
          <p:cNvSpPr/>
          <p:nvPr/>
        </p:nvSpPr>
        <p:spPr>
          <a:xfrm flipH="1">
            <a:off x="6500495" y="2505710"/>
            <a:ext cx="309880" cy="3476625"/>
          </a:xfrm>
          <a:prstGeom prst="leftBracket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421640" y="3623945"/>
            <a:ext cx="1761490" cy="1048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6000">
                <a:latin typeface="Courier 10 Pitch" charset="0"/>
              </a:rPr>
              <a:t>Q = </a:t>
            </a:r>
            <a:endParaRPr lang="x-none" altLang="en-US" sz="6000">
              <a:latin typeface="Courier 10 Pitch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Back to biology - Are JC69's assumptions realistic? 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1" y="1861823"/>
            <a:ext cx="7886712" cy="4351344"/>
          </a:xfrm>
        </p:spPr>
        <p:txBody>
          <a:bodyPr/>
          <a:p>
            <a:pPr marL="0" indent="0">
              <a:buNone/>
            </a:pPr>
            <a:r>
              <a:rPr lang="x-none" altLang="en-US"/>
              <a:t>Assumptions of JC69: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1. All substitutions equally likely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2. Base frequencies equal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3. Every site has equal probability of substitution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4. Process is constant through time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5. Sites are independent of each other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6. Substitution is Markovian (memoryless)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7. All sites have the same evolutionary history</a:t>
            </a:r>
            <a:endParaRPr lang="x-none" altLang="en-US"/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773431" y="5798821"/>
            <a:ext cx="7886712" cy="1325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x-none" altLang="en-US" sz="3200"/>
              <a:t>Can we relax any of these assumptions? </a:t>
            </a:r>
            <a:endParaRPr lang="x-none" altLang="en-US"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Back to biology - Are JC69's assumptions realistic? 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1" y="1861823"/>
            <a:ext cx="7886712" cy="4351344"/>
          </a:xfrm>
        </p:spPr>
        <p:txBody>
          <a:bodyPr/>
          <a:p>
            <a:pPr marL="0" indent="0">
              <a:buNone/>
            </a:pPr>
            <a:r>
              <a:rPr lang="x-none" altLang="en-US"/>
              <a:t>Assumptions of JC69:</a:t>
            </a:r>
            <a:endParaRPr lang="x-none" altLang="en-US"/>
          </a:p>
          <a:p>
            <a:pPr marL="0" indent="0">
              <a:buNone/>
            </a:pPr>
            <a:r>
              <a:rPr lang="x-none" altLang="en-US">
                <a:solidFill>
                  <a:srgbClr val="FF0000"/>
                </a:solidFill>
              </a:rPr>
              <a:t>1. All substitutions equally likely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2. Base frequencies equal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3. Every site has equal probability of substitution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4. Process is constant through time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5. Sites are independent of each other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6. Substitution is Markovian (memoryless)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7. All sites have the same evolutionary history</a:t>
            </a:r>
            <a:endParaRPr lang="x-none" altLang="en-US"/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773431" y="5798821"/>
            <a:ext cx="7886712" cy="1325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x-none" altLang="en-US" sz="3200"/>
              <a:t>Can we relax any of these assumptions? </a:t>
            </a:r>
            <a:endParaRPr lang="x-none" altLang="en-US"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1"/>
          <p:cNvSpPr>
            <a:spLocks noGrp="1"/>
          </p:cNvSpPr>
          <p:nvPr/>
        </p:nvSpPr>
        <p:spPr>
          <a:xfrm>
            <a:off x="480696" y="-62229"/>
            <a:ext cx="7886712" cy="1325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x-none" altLang="en-US" sz="3600"/>
              <a:t>Kimura 2 Parameter model: K2P </a:t>
            </a:r>
            <a:endParaRPr lang="x-none" altLang="en-US" sz="3600" i="1"/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2892425" y="1865630"/>
            <a:ext cx="7975600" cy="4639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x-none" altLang="en-US" i="1">
                <a:latin typeface="Courier 10 Pitch" charset="0"/>
                <a:cs typeface="Arial" panose="02080604020202020204" pitchFamily="34" charset="0"/>
              </a:rPr>
              <a:t>      A    C    G   T</a:t>
            </a:r>
            <a:br>
              <a:rPr lang="x-none" altLang="en-US" i="1">
                <a:latin typeface="Courier 10 Pitch" charset="0"/>
                <a:cs typeface="Arial" panose="02080604020202020204" pitchFamily="34" charset="0"/>
              </a:rPr>
            </a:br>
            <a:endParaRPr lang="x-none" altLang="en-US" sz="1600" i="1">
              <a:latin typeface="Courier 10 Pitch" charset="0"/>
              <a:cs typeface="Arial" panose="02080604020202020204" pitchFamily="34" charset="0"/>
            </a:endParaRPr>
          </a:p>
          <a:p>
            <a:pPr algn="l"/>
            <a:r>
              <a:rPr lang="x-none" altLang="en-US" i="1">
                <a:latin typeface="Courier 10 Pitch" charset="0"/>
                <a:cs typeface="Arial" panose="02080604020202020204" pitchFamily="34" charset="0"/>
              </a:rPr>
              <a:t>A    -</a:t>
            </a:r>
            <a:r>
              <a:rPr lang="x-none" altLang="en-US" i="1">
                <a:latin typeface="Courier 10 Pitch" charset="0"/>
                <a:cs typeface="Arial" panose="02080604020202020204" pitchFamily="34" charset="0"/>
                <a:sym typeface="+mn-ea"/>
              </a:rPr>
              <a:t> </a:t>
            </a:r>
            <a:r>
              <a:rPr lang="en-US" altLang="x-none" i="1">
                <a:latin typeface="Courier 10 Pitch" charset="0"/>
                <a:cs typeface="Arial" panose="02080604020202020204" pitchFamily="34" charset="0"/>
                <a:sym typeface="+mn-ea"/>
              </a:rPr>
              <a:t>   </a:t>
            </a:r>
            <a:r>
              <a:rPr lang="x-none" altLang="en-US" i="1">
                <a:latin typeface="Courier 10 Pitch" charset="0"/>
                <a:cs typeface="Arial" panose="02080604020202020204" pitchFamily="34" charset="0"/>
                <a:sym typeface="+mn-ea"/>
              </a:rPr>
              <a:t>  β    α   β</a:t>
            </a:r>
            <a:endParaRPr lang="x-none" altLang="en-US" i="1">
              <a:latin typeface="Courier 10 Pitch" charset="0"/>
              <a:cs typeface="Arial" panose="02080604020202020204" pitchFamily="34" charset="0"/>
              <a:sym typeface="+mn-ea"/>
            </a:endParaRPr>
          </a:p>
          <a:p>
            <a:pPr algn="l"/>
            <a:endParaRPr lang="x-none" altLang="en-US" i="1">
              <a:latin typeface="Courier 10 Pitch" charset="0"/>
              <a:cs typeface="Arial" panose="02080604020202020204" pitchFamily="34" charset="0"/>
              <a:sym typeface="+mn-ea"/>
            </a:endParaRPr>
          </a:p>
          <a:p>
            <a:pPr algn="l"/>
            <a:r>
              <a:rPr lang="x-none" altLang="en-US" i="1">
                <a:latin typeface="Courier 10 Pitch" charset="0"/>
                <a:cs typeface="Arial" panose="02080604020202020204" pitchFamily="34" charset="0"/>
                <a:sym typeface="+mn-ea"/>
              </a:rPr>
              <a:t>C   β     -     β   α</a:t>
            </a:r>
            <a:endParaRPr lang="x-none" altLang="en-US" i="1">
              <a:latin typeface="Courier 10 Pitch" charset="0"/>
              <a:cs typeface="Arial" panose="02080604020202020204" pitchFamily="34" charset="0"/>
              <a:sym typeface="+mn-ea"/>
            </a:endParaRPr>
          </a:p>
          <a:p>
            <a:pPr algn="l"/>
            <a:endParaRPr lang="x-none" altLang="en-US" i="1">
              <a:latin typeface="Courier 10 Pitch" charset="0"/>
              <a:cs typeface="Arial" panose="02080604020202020204" pitchFamily="34" charset="0"/>
              <a:sym typeface="+mn-ea"/>
            </a:endParaRPr>
          </a:p>
          <a:p>
            <a:pPr algn="l"/>
            <a:r>
              <a:rPr lang="x-none" altLang="en-US" i="1">
                <a:latin typeface="Courier 10 Pitch" charset="0"/>
                <a:cs typeface="Arial" panose="02080604020202020204" pitchFamily="34" charset="0"/>
                <a:sym typeface="+mn-ea"/>
              </a:rPr>
              <a:t>G   α     β    -    β</a:t>
            </a:r>
            <a:endParaRPr lang="x-none" altLang="en-US" i="1">
              <a:latin typeface="Courier 10 Pitch" charset="0"/>
              <a:cs typeface="Arial" panose="02080604020202020204" pitchFamily="34" charset="0"/>
              <a:sym typeface="+mn-ea"/>
            </a:endParaRPr>
          </a:p>
          <a:p>
            <a:pPr algn="l"/>
            <a:endParaRPr lang="x-none" altLang="en-US" i="1">
              <a:latin typeface="Courier 10 Pitch" charset="0"/>
              <a:cs typeface="Arial" panose="02080604020202020204" pitchFamily="34" charset="0"/>
              <a:sym typeface="+mn-ea"/>
            </a:endParaRPr>
          </a:p>
          <a:p>
            <a:pPr algn="l"/>
            <a:r>
              <a:rPr lang="x-none" altLang="en-US" i="1">
                <a:latin typeface="Courier 10 Pitch" charset="0"/>
                <a:cs typeface="Arial" panose="02080604020202020204" pitchFamily="34" charset="0"/>
                <a:sym typeface="+mn-ea"/>
              </a:rPr>
              <a:t>T   β     α     β   -     </a:t>
            </a:r>
            <a:r>
              <a:rPr lang="x-none" altLang="en-US" i="1">
                <a:latin typeface="Courier 10 Pitch" charset="0"/>
                <a:cs typeface="Arial" panose="02080604020202020204" pitchFamily="34" charset="0"/>
              </a:rPr>
              <a:t>	 </a:t>
            </a:r>
            <a:endParaRPr lang="x-none" altLang="en-US" i="1">
              <a:latin typeface="Courier 10 Pitch" charset="0"/>
              <a:cs typeface="Arial" panose="02080604020202020204" pitchFamily="34" charset="0"/>
            </a:endParaRPr>
          </a:p>
        </p:txBody>
      </p:sp>
      <p:sp>
        <p:nvSpPr>
          <p:cNvPr id="8" name="Left Bracket 7"/>
          <p:cNvSpPr/>
          <p:nvPr/>
        </p:nvSpPr>
        <p:spPr>
          <a:xfrm>
            <a:off x="3413125" y="2649855"/>
            <a:ext cx="309245" cy="3465195"/>
          </a:xfrm>
          <a:prstGeom prst="leftBracket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Left Bracket 8"/>
          <p:cNvSpPr/>
          <p:nvPr/>
        </p:nvSpPr>
        <p:spPr>
          <a:xfrm flipH="1">
            <a:off x="6955790" y="2638425"/>
            <a:ext cx="309880" cy="3476625"/>
          </a:xfrm>
          <a:prstGeom prst="leftBracket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1004570" y="3743960"/>
            <a:ext cx="1761490" cy="1048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6000">
                <a:latin typeface="Courier 10 Pitch" charset="0"/>
              </a:rPr>
              <a:t>Q = </a:t>
            </a:r>
            <a:endParaRPr lang="x-none" altLang="en-US" sz="6000">
              <a:latin typeface="Courier 10 Pitch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610" y="921385"/>
            <a:ext cx="2526030" cy="24968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Our general CTM</a:t>
            </a:r>
            <a:r>
              <a:rPr lang="en-US" altLang="x-none"/>
              <a:t>C</a:t>
            </a:r>
            <a:r>
              <a:rPr lang="x-none" altLang="en-US"/>
              <a:t> model:</a:t>
            </a:r>
            <a:endParaRPr lang="x-none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22655" y="1628775"/>
            <a:ext cx="6982460" cy="48336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3097</Words>
  <Application>WPS Presentation</Application>
  <PresentationFormat>Widescreen</PresentationFormat>
  <Paragraphs>159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7" baseType="lpstr">
      <vt:lpstr>Arial</vt:lpstr>
      <vt:lpstr>SimSun</vt:lpstr>
      <vt:lpstr>Wingdings</vt:lpstr>
      <vt:lpstr>Nimbus Roman No9 L</vt:lpstr>
      <vt:lpstr>Courier 10 Pitch</vt:lpstr>
      <vt:lpstr>Courier</vt:lpstr>
      <vt:lpstr>Calibri</vt:lpstr>
      <vt:lpstr>DejaVu Sans</vt:lpstr>
      <vt:lpstr>C059</vt:lpstr>
      <vt:lpstr>Microsoft YaHei</vt:lpstr>
      <vt:lpstr>Droid Sans Fallback</vt:lpstr>
      <vt:lpstr>Arial Unicode MS</vt:lpstr>
      <vt:lpstr>Gubbi</vt:lpstr>
      <vt:lpstr>Ubuntu</vt:lpstr>
      <vt:lpstr>OpenSymbol</vt:lpstr>
      <vt:lpstr>Office Theme</vt:lpstr>
      <vt:lpstr>Modeling phylogenetic change -  Wrap up from last time</vt:lpstr>
      <vt:lpstr>PowerPoint 演示文稿</vt:lpstr>
      <vt:lpstr>Jukes-Cantor Model (JC69)</vt:lpstr>
      <vt:lpstr>Jukes-Cantor Model (JC69)</vt:lpstr>
      <vt:lpstr>PowerPoint 演示文稿</vt:lpstr>
      <vt:lpstr>Back to biology - Are JC69's assumptions realistic? </vt:lpstr>
      <vt:lpstr>Back to biology - Are JC69's assumptions realistic? </vt:lpstr>
      <vt:lpstr>PowerPoint 演示文稿</vt:lpstr>
      <vt:lpstr>Our general CTMC model:</vt:lpstr>
      <vt:lpstr>Example: Parsimony says node 2 can be either A, C, or G with equal number of steps. </vt:lpstr>
      <vt:lpstr>Construct an argument for what the likeliest base is for node 2. </vt:lpstr>
      <vt:lpstr>How many parameters for each?  What do the models suggest about evolution?</vt:lpstr>
      <vt:lpstr>Dealing with among-site and time-heterogeneity</vt:lpstr>
      <vt:lpstr>PowerPoint 演示文稿</vt:lpstr>
      <vt:lpstr>PowerPoint 演示文稿</vt:lpstr>
      <vt:lpstr>PowerPoint 演示文稿</vt:lpstr>
      <vt:lpstr>PowerPoint 演示文稿</vt:lpstr>
      <vt:lpstr>General Time-Reversible Model</vt:lpstr>
      <vt:lpstr>General Time-Reversible Model</vt:lpstr>
      <vt:lpstr>Among-site rate variation</vt:lpstr>
      <vt:lpstr>PowerPoint 演示文稿</vt:lpstr>
      <vt:lpstr>Site-specific rates</vt:lpstr>
      <vt:lpstr>PowerPoint 演示文稿</vt:lpstr>
      <vt:lpstr>PowerPoint 演示文稿</vt:lpstr>
      <vt:lpstr>PowerPoint 演示文稿</vt:lpstr>
      <vt:lpstr>PowerPoint 演示文稿</vt:lpstr>
      <vt:lpstr>Invariable sites model</vt:lpstr>
      <vt:lpstr>Gamma-distributed rates</vt:lpstr>
      <vt:lpstr>Discretizing the Gamma distribution</vt:lpstr>
      <vt:lpstr>OK...but how do we decide which model to use?!?!</vt:lpstr>
      <vt:lpstr>Model testing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Substitution models &amp; discrete character evolution</dc:title>
  <dc:creator>juyeda</dc:creator>
  <cp:lastModifiedBy>juyeda</cp:lastModifiedBy>
  <cp:revision>13</cp:revision>
  <dcterms:created xsi:type="dcterms:W3CDTF">2022-09-06T13:27:50Z</dcterms:created>
  <dcterms:modified xsi:type="dcterms:W3CDTF">2022-09-06T13:27:50Z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1033-11.1.0.11664</vt:lpwstr>
  </property>
  <property fmtid="{D5CDD505-2E9C-101B-9397-08002B2CF9AE}" pid="3" name="ICV">
    <vt:lpwstr/>
  </property>
</Properties>
</file>